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E97"/>
    <a:srgbClr val="617BFF"/>
    <a:srgbClr val="B3D3F9"/>
    <a:srgbClr val="2A4881"/>
    <a:srgbClr val="B8DDF4"/>
    <a:srgbClr val="84EDA9"/>
    <a:srgbClr val="82E9D1"/>
    <a:srgbClr val="C63F97"/>
    <a:srgbClr val="446BB4"/>
    <a:srgbClr val="7476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2120" y="48"/>
      </p:cViewPr>
      <p:guideLst>
        <p:guide orient="horz" pos="316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8693-27B7-4AC4-9B5E-242B04423590}" type="datetimeFigureOut">
              <a:rPr lang="pl-PL" smtClean="0"/>
              <a:t>20.02.2018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17B87-E3C8-4EB9-AD2F-A38E6D2DA9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9818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8693-27B7-4AC4-9B5E-242B04423590}" type="datetimeFigureOut">
              <a:rPr lang="pl-PL" smtClean="0"/>
              <a:t>20.02.2018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17B87-E3C8-4EB9-AD2F-A38E6D2DA9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88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8693-27B7-4AC4-9B5E-242B04423590}" type="datetimeFigureOut">
              <a:rPr lang="pl-PL" smtClean="0"/>
              <a:t>20.02.2018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17B87-E3C8-4EB9-AD2F-A38E6D2DA9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7777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8693-27B7-4AC4-9B5E-242B04423590}" type="datetimeFigureOut">
              <a:rPr lang="pl-PL" smtClean="0"/>
              <a:t>20.02.2018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17B87-E3C8-4EB9-AD2F-A38E6D2DA9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7979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8693-27B7-4AC4-9B5E-242B04423590}" type="datetimeFigureOut">
              <a:rPr lang="pl-PL" smtClean="0"/>
              <a:t>20.02.2018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17B87-E3C8-4EB9-AD2F-A38E6D2DA9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7571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8693-27B7-4AC4-9B5E-242B04423590}" type="datetimeFigureOut">
              <a:rPr lang="pl-PL" smtClean="0"/>
              <a:t>20.02.2018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17B87-E3C8-4EB9-AD2F-A38E6D2DA9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212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8693-27B7-4AC4-9B5E-242B04423590}" type="datetimeFigureOut">
              <a:rPr lang="pl-PL" smtClean="0"/>
              <a:t>20.02.2018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17B87-E3C8-4EB9-AD2F-A38E6D2DA9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1170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8693-27B7-4AC4-9B5E-242B04423590}" type="datetimeFigureOut">
              <a:rPr lang="pl-PL" smtClean="0"/>
              <a:t>20.02.2018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17B87-E3C8-4EB9-AD2F-A38E6D2DA9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626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8693-27B7-4AC4-9B5E-242B04423590}" type="datetimeFigureOut">
              <a:rPr lang="pl-PL" smtClean="0"/>
              <a:t>20.02.2018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17B87-E3C8-4EB9-AD2F-A38E6D2DA9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1746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8693-27B7-4AC4-9B5E-242B04423590}" type="datetimeFigureOut">
              <a:rPr lang="pl-PL" smtClean="0"/>
              <a:t>20.02.2018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17B87-E3C8-4EB9-AD2F-A38E6D2DA9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5928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8693-27B7-4AC4-9B5E-242B04423590}" type="datetimeFigureOut">
              <a:rPr lang="pl-PL" smtClean="0"/>
              <a:t>20.02.2018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17B87-E3C8-4EB9-AD2F-A38E6D2DA9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229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48693-27B7-4AC4-9B5E-242B04423590}" type="datetimeFigureOut">
              <a:rPr lang="pl-PL" smtClean="0"/>
              <a:t>20.02.2018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17B87-E3C8-4EB9-AD2F-A38E6D2DA9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235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0107" y="2874567"/>
            <a:ext cx="571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5400" dirty="0">
                <a:solidFill>
                  <a:srgbClr val="2A4881"/>
                </a:solidFill>
              </a:rPr>
              <a:t>SZKOLENIE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22642" y="5559672"/>
            <a:ext cx="341555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42988" eaLnBrk="1" hangingPunct="1"/>
            <a:r>
              <a:rPr lang="pl-PL" altLang="pl-PL" sz="1800" dirty="0">
                <a:solidFill>
                  <a:srgbClr val="2A4881"/>
                </a:solidFill>
                <a:latin typeface="+mj-lt"/>
              </a:rPr>
              <a:t>ORGANIZATOR:</a:t>
            </a:r>
          </a:p>
          <a:p>
            <a:pPr defTabSz="1042988" eaLnBrk="1" hangingPunct="1"/>
            <a:endParaRPr lang="pl-PL" altLang="pl-PL" sz="1800" dirty="0">
              <a:solidFill>
                <a:srgbClr val="2A4881"/>
              </a:solidFill>
              <a:latin typeface="+mj-lt"/>
            </a:endParaRPr>
          </a:p>
          <a:p>
            <a:pPr defTabSz="1042988" eaLnBrk="1" hangingPunct="1"/>
            <a:endParaRPr lang="pl-PL" altLang="pl-PL" dirty="0">
              <a:solidFill>
                <a:srgbClr val="2A4881"/>
              </a:solidFill>
              <a:latin typeface="+mj-lt"/>
            </a:endParaRPr>
          </a:p>
          <a:p>
            <a:pPr defTabSz="1042988" eaLnBrk="1" hangingPunct="1"/>
            <a:endParaRPr lang="pl-PL" altLang="pl-PL" dirty="0">
              <a:solidFill>
                <a:srgbClr val="2A4881"/>
              </a:solidFill>
              <a:latin typeface="+mj-lt"/>
            </a:endParaRPr>
          </a:p>
          <a:p>
            <a:pPr defTabSz="1042988" eaLnBrk="1" hangingPunct="1"/>
            <a:endParaRPr lang="pl-PL" altLang="pl-PL" sz="2400" dirty="0">
              <a:solidFill>
                <a:srgbClr val="2A4881"/>
              </a:solidFill>
              <a:latin typeface="+mj-lt"/>
            </a:endParaRPr>
          </a:p>
          <a:p>
            <a:pPr defTabSz="1042988" eaLnBrk="1" hangingPunct="1"/>
            <a:r>
              <a:rPr lang="pl-PL" altLang="pl-PL" dirty="0">
                <a:solidFill>
                  <a:srgbClr val="2A4881"/>
                </a:solidFill>
                <a:latin typeface="+mj-lt"/>
              </a:rPr>
              <a:t> </a:t>
            </a:r>
          </a:p>
          <a:p>
            <a:pPr defTabSz="1042988" eaLnBrk="1" hangingPunct="1"/>
            <a:endParaRPr lang="pl-PL" altLang="pl-PL" sz="1800" dirty="0">
              <a:solidFill>
                <a:srgbClr val="2A4881"/>
              </a:solidFill>
              <a:latin typeface="+mj-lt"/>
            </a:endParaRPr>
          </a:p>
          <a:p>
            <a:pPr defTabSz="1042988" eaLnBrk="1" hangingPunct="1"/>
            <a:endParaRPr lang="pl-PL" altLang="pl-PL" dirty="0">
              <a:solidFill>
                <a:srgbClr val="2A4881"/>
              </a:solidFill>
              <a:latin typeface="+mj-lt"/>
            </a:endParaRPr>
          </a:p>
          <a:p>
            <a:pPr defTabSz="1042988" eaLnBrk="1" hangingPunct="1"/>
            <a:endParaRPr lang="pl-PL" altLang="pl-PL" sz="1800" dirty="0">
              <a:solidFill>
                <a:srgbClr val="2A4881"/>
              </a:solidFill>
              <a:latin typeface="+mj-lt"/>
            </a:endParaRPr>
          </a:p>
          <a:p>
            <a:pPr defTabSz="1042988" eaLnBrk="1" hangingPunct="1"/>
            <a:r>
              <a:rPr lang="pl-PL" altLang="pl-PL" dirty="0">
                <a:solidFill>
                  <a:srgbClr val="2A4881"/>
                </a:solidFill>
                <a:latin typeface="+mj-lt"/>
              </a:rPr>
              <a:t>ZAPROSZONY GOŚĆ:</a:t>
            </a:r>
            <a:endParaRPr lang="pl-PL" altLang="pl-PL" sz="1800" dirty="0">
              <a:solidFill>
                <a:srgbClr val="2A4881"/>
              </a:solidFill>
              <a:latin typeface="+mj-lt"/>
            </a:endParaRP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34" y="517808"/>
            <a:ext cx="6858000" cy="3925244"/>
          </a:xfrm>
          <a:prstGeom prst="rect">
            <a:avLst/>
          </a:prstGeom>
        </p:spPr>
      </p:pic>
      <p:sp>
        <p:nvSpPr>
          <p:cNvPr id="5" name="TextBox 7"/>
          <p:cNvSpPr txBox="1"/>
          <p:nvPr/>
        </p:nvSpPr>
        <p:spPr>
          <a:xfrm>
            <a:off x="-4034" y="2778638"/>
            <a:ext cx="6862033" cy="113877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2800" b="0" u="sng" dirty="0">
                <a:solidFill>
                  <a:srgbClr val="C63F97"/>
                </a:solidFill>
              </a:rPr>
              <a:t>SZKOLENIE:</a:t>
            </a:r>
          </a:p>
          <a:p>
            <a:pPr algn="ctr"/>
            <a:r>
              <a:rPr lang="pl-PL" sz="2000" b="1" dirty="0">
                <a:solidFill>
                  <a:srgbClr val="C63E97"/>
                </a:solidFill>
                <a:latin typeface="+mj-lt"/>
              </a:rPr>
              <a:t>Legislacja dla biznesu: co musisz wiedzieć, żeby wprowadzić innowacyjny produkt kosmetyczny na rynek </a:t>
            </a:r>
          </a:p>
        </p:txBody>
      </p:sp>
      <p:pic>
        <p:nvPicPr>
          <p:cNvPr id="26" name="Obraz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8051" y="5502676"/>
            <a:ext cx="2023886" cy="1072659"/>
          </a:xfrm>
          <a:prstGeom prst="rect">
            <a:avLst/>
          </a:prstGeom>
        </p:spPr>
      </p:pic>
      <p:sp>
        <p:nvSpPr>
          <p:cNvPr id="28" name="Prostokąt 27"/>
          <p:cNvSpPr/>
          <p:nvPr/>
        </p:nvSpPr>
        <p:spPr>
          <a:xfrm>
            <a:off x="-4034" y="4965530"/>
            <a:ext cx="6858000" cy="45719"/>
          </a:xfrm>
          <a:prstGeom prst="rect">
            <a:avLst/>
          </a:prstGeom>
          <a:solidFill>
            <a:srgbClr val="C63E97"/>
          </a:solidFill>
          <a:ln>
            <a:solidFill>
              <a:srgbClr val="C63E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Prostokąt 28"/>
          <p:cNvSpPr/>
          <p:nvPr/>
        </p:nvSpPr>
        <p:spPr>
          <a:xfrm>
            <a:off x="0" y="9175825"/>
            <a:ext cx="6858000" cy="341689"/>
          </a:xfrm>
          <a:prstGeom prst="rect">
            <a:avLst/>
          </a:prstGeom>
          <a:solidFill>
            <a:srgbClr val="C63E97"/>
          </a:solidFill>
          <a:ln>
            <a:solidFill>
              <a:srgbClr val="C63E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33" name="Obraz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778" y="125967"/>
            <a:ext cx="1256137" cy="665753"/>
          </a:xfrm>
          <a:prstGeom prst="rect">
            <a:avLst/>
          </a:prstGeom>
        </p:spPr>
      </p:pic>
      <p:sp>
        <p:nvSpPr>
          <p:cNvPr id="34" name="pole tekstowe 33"/>
          <p:cNvSpPr txBox="1"/>
          <p:nvPr/>
        </p:nvSpPr>
        <p:spPr>
          <a:xfrm>
            <a:off x="4144616" y="9169590"/>
            <a:ext cx="26746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  <a:latin typeface="+mj-lt"/>
              </a:rPr>
              <a:t>www.kosmetyki-detergenty.pl</a:t>
            </a:r>
            <a:endParaRPr lang="en-GB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6" name="TextBox 7"/>
          <p:cNvSpPr txBox="1"/>
          <p:nvPr/>
        </p:nvSpPr>
        <p:spPr>
          <a:xfrm>
            <a:off x="331470" y="8840655"/>
            <a:ext cx="6374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42988" eaLnBrk="1" hangingPunct="1"/>
            <a:r>
              <a:rPr lang="pl-PL" altLang="pl-PL" dirty="0">
                <a:solidFill>
                  <a:srgbClr val="2A4881"/>
                </a:solidFill>
                <a:latin typeface="+mj-lt"/>
              </a:rPr>
              <a:t>Kraków, 19 kwietnia 2018 roku</a:t>
            </a:r>
          </a:p>
        </p:txBody>
      </p:sp>
      <p:pic>
        <p:nvPicPr>
          <p:cNvPr id="4" name="Obraz 3" descr="Obraz zawierający zrzut ekranu&#10;&#10;Opis wygenerowany przy wysokim poziomie pewności">
            <a:extLst>
              <a:ext uri="{FF2B5EF4-FFF2-40B4-BE49-F238E27FC236}">
                <a16:creationId xmlns:a16="http://schemas.microsoft.com/office/drawing/2014/main" id="{0A43A320-8BB5-41B1-A561-F40A455DDA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4966" y="6647131"/>
            <a:ext cx="2381462" cy="1323403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331F5EC0-3C60-4F28-889A-95342A01703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214" y="8155877"/>
            <a:ext cx="2818966" cy="551537"/>
          </a:xfrm>
          <a:prstGeom prst="rect">
            <a:avLst/>
          </a:prstGeom>
        </p:spPr>
      </p:pic>
      <p:sp>
        <p:nvSpPr>
          <p:cNvPr id="14" name="TextBox 7">
            <a:extLst>
              <a:ext uri="{FF2B5EF4-FFF2-40B4-BE49-F238E27FC236}">
                <a16:creationId xmlns:a16="http://schemas.microsoft.com/office/drawing/2014/main" id="{7C050CD4-C015-4BF4-8F19-426498E7417B}"/>
              </a:ext>
            </a:extLst>
          </p:cNvPr>
          <p:cNvSpPr txBox="1"/>
          <p:nvPr/>
        </p:nvSpPr>
        <p:spPr>
          <a:xfrm>
            <a:off x="-8067" y="4560300"/>
            <a:ext cx="686203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b="0" u="sng" dirty="0">
                <a:solidFill>
                  <a:srgbClr val="002060"/>
                </a:solidFill>
              </a:rPr>
              <a:t>UWAGA! Ustawa o produktach kosmetycznych – nowe obowiązki i kary!</a:t>
            </a:r>
            <a:endParaRPr lang="pl-PL" sz="14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95112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0107" y="2874567"/>
            <a:ext cx="571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5400" dirty="0">
                <a:solidFill>
                  <a:srgbClr val="2A4881"/>
                </a:solidFill>
              </a:rPr>
              <a:t>SZKOLENIE</a:t>
            </a: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34" y="517808"/>
            <a:ext cx="6858000" cy="3925244"/>
          </a:xfrm>
          <a:prstGeom prst="rect">
            <a:avLst/>
          </a:prstGeom>
        </p:spPr>
      </p:pic>
      <p:sp>
        <p:nvSpPr>
          <p:cNvPr id="28" name="Prostokąt 27"/>
          <p:cNvSpPr/>
          <p:nvPr/>
        </p:nvSpPr>
        <p:spPr>
          <a:xfrm>
            <a:off x="0" y="7491009"/>
            <a:ext cx="6858000" cy="45719"/>
          </a:xfrm>
          <a:prstGeom prst="rect">
            <a:avLst/>
          </a:prstGeom>
          <a:solidFill>
            <a:srgbClr val="C63E97"/>
          </a:solidFill>
          <a:ln>
            <a:solidFill>
              <a:srgbClr val="C63E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Prostokąt 28"/>
          <p:cNvSpPr/>
          <p:nvPr/>
        </p:nvSpPr>
        <p:spPr>
          <a:xfrm>
            <a:off x="0" y="9175825"/>
            <a:ext cx="6858000" cy="341689"/>
          </a:xfrm>
          <a:prstGeom prst="rect">
            <a:avLst/>
          </a:prstGeom>
          <a:solidFill>
            <a:srgbClr val="C63E97"/>
          </a:solidFill>
          <a:ln>
            <a:solidFill>
              <a:srgbClr val="C63E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33" name="Obraz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778" y="125967"/>
            <a:ext cx="1256137" cy="665753"/>
          </a:xfrm>
          <a:prstGeom prst="rect">
            <a:avLst/>
          </a:prstGeom>
        </p:spPr>
      </p:pic>
      <p:sp>
        <p:nvSpPr>
          <p:cNvPr id="20" name="TextBox 7"/>
          <p:cNvSpPr txBox="1"/>
          <p:nvPr/>
        </p:nvSpPr>
        <p:spPr>
          <a:xfrm>
            <a:off x="474177" y="4419887"/>
            <a:ext cx="6224796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42988" eaLnBrk="1" hangingPunct="1"/>
            <a:r>
              <a:rPr lang="pl-PL" altLang="pl-PL" sz="1800" u="sng" dirty="0">
                <a:solidFill>
                  <a:srgbClr val="2A4881"/>
                </a:solidFill>
                <a:latin typeface="+mj-lt"/>
              </a:rPr>
              <a:t>Do udziału w </a:t>
            </a:r>
            <a:r>
              <a:rPr lang="pl-PL" altLang="pl-PL" u="sng" dirty="0">
                <a:solidFill>
                  <a:srgbClr val="2A4881"/>
                </a:solidFill>
                <a:latin typeface="+mj-lt"/>
              </a:rPr>
              <a:t>szkoleniu</a:t>
            </a:r>
            <a:r>
              <a:rPr lang="pl-PL" altLang="pl-PL" sz="1800" u="sng" dirty="0">
                <a:solidFill>
                  <a:srgbClr val="2A4881"/>
                </a:solidFill>
                <a:latin typeface="+mj-lt"/>
              </a:rPr>
              <a:t> zapraszamy szczególnie:</a:t>
            </a:r>
          </a:p>
          <a:p>
            <a:pPr defTabSz="1042988" eaLnBrk="1" hangingPunct="1">
              <a:lnSpc>
                <a:spcPts val="3000"/>
              </a:lnSpc>
            </a:pPr>
            <a:endParaRPr lang="pl-PL" altLang="pl-PL" sz="1600" u="sng" dirty="0">
              <a:solidFill>
                <a:srgbClr val="2A4881"/>
              </a:solidFill>
              <a:latin typeface="+mj-lt"/>
            </a:endParaRPr>
          </a:p>
        </p:txBody>
      </p:sp>
      <p:sp>
        <p:nvSpPr>
          <p:cNvPr id="18" name="TextBox 7"/>
          <p:cNvSpPr txBox="1"/>
          <p:nvPr/>
        </p:nvSpPr>
        <p:spPr>
          <a:xfrm>
            <a:off x="495548" y="4846556"/>
            <a:ext cx="6203425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defTabSz="1042988">
              <a:spcBef>
                <a:spcPts val="600"/>
              </a:spcBef>
              <a:buBlip>
                <a:blip r:embed="rId4"/>
              </a:buBlip>
            </a:pPr>
            <a:r>
              <a:rPr lang="pl-PL" sz="1600" dirty="0">
                <a:solidFill>
                  <a:srgbClr val="2A4881"/>
                </a:solidFill>
                <a:latin typeface="+mj-lt"/>
              </a:rPr>
              <a:t>Właścicieli oraz kadrę zarządzającą firm kosmetycznych</a:t>
            </a:r>
          </a:p>
          <a:p>
            <a:pPr marL="285750" lvl="0" indent="-285750" defTabSz="1042988">
              <a:spcBef>
                <a:spcPts val="600"/>
              </a:spcBef>
              <a:buBlip>
                <a:blip r:embed="rId4"/>
              </a:buBlip>
            </a:pPr>
            <a:r>
              <a:rPr lang="pl-PL" sz="1600" dirty="0">
                <a:solidFill>
                  <a:srgbClr val="2A4881"/>
                </a:solidFill>
                <a:latin typeface="+mj-lt"/>
              </a:rPr>
              <a:t>Pracowników Działów Kontroli Jakości</a:t>
            </a:r>
          </a:p>
          <a:p>
            <a:pPr marL="285750" lvl="0" indent="-285750" defTabSz="1042988">
              <a:spcBef>
                <a:spcPts val="600"/>
              </a:spcBef>
              <a:buBlip>
                <a:blip r:embed="rId4"/>
              </a:buBlip>
            </a:pPr>
            <a:r>
              <a:rPr lang="pl-PL" sz="1600" dirty="0">
                <a:solidFill>
                  <a:srgbClr val="2A4881"/>
                </a:solidFill>
                <a:latin typeface="+mj-lt"/>
              </a:rPr>
              <a:t>Pracowników Działów Badawczo-Rozwojowych i Działów Wdrożeń</a:t>
            </a:r>
          </a:p>
          <a:p>
            <a:pPr marL="285750" lvl="0" indent="-285750" defTabSz="1042988">
              <a:spcBef>
                <a:spcPts val="600"/>
              </a:spcBef>
              <a:buBlip>
                <a:blip r:embed="rId4"/>
              </a:buBlip>
            </a:pPr>
            <a:r>
              <a:rPr lang="pl-PL" sz="1600" dirty="0">
                <a:solidFill>
                  <a:srgbClr val="2A4881"/>
                </a:solidFill>
                <a:latin typeface="+mj-lt"/>
              </a:rPr>
              <a:t>Pracowników Laboratoriów</a:t>
            </a:r>
          </a:p>
          <a:p>
            <a:pPr marL="285750" lvl="0" indent="-285750" defTabSz="1042988">
              <a:spcBef>
                <a:spcPts val="600"/>
              </a:spcBef>
              <a:buBlip>
                <a:blip r:embed="rId4"/>
              </a:buBlip>
            </a:pPr>
            <a:r>
              <a:rPr lang="pl-PL" sz="1600" dirty="0">
                <a:solidFill>
                  <a:srgbClr val="2A4881"/>
                </a:solidFill>
                <a:latin typeface="+mj-lt"/>
              </a:rPr>
              <a:t>Pracowników Działów Marketingu</a:t>
            </a:r>
          </a:p>
          <a:p>
            <a:pPr lvl="0" defTabSz="1042988">
              <a:spcBef>
                <a:spcPts val="600"/>
              </a:spcBef>
            </a:pPr>
            <a:r>
              <a:rPr lang="pl-PL" sz="1600" dirty="0">
                <a:solidFill>
                  <a:srgbClr val="2A4881"/>
                </a:solidFill>
                <a:latin typeface="+mj-lt"/>
              </a:rPr>
              <a:t>a także Osoby odpowiedzialne za zgodność produktu z obowiązującym prawem, za ocenę bezpieczeństwa produktów kosmetycznych oraz przygotowujące dossier dla kosmetyków</a:t>
            </a:r>
            <a:endParaRPr lang="pl-PL" altLang="pl-PL" sz="1600" dirty="0">
              <a:solidFill>
                <a:srgbClr val="2A4881"/>
              </a:solidFill>
              <a:latin typeface="+mj-lt"/>
            </a:endParaRPr>
          </a:p>
        </p:txBody>
      </p:sp>
      <p:sp>
        <p:nvSpPr>
          <p:cNvPr id="16" name="pole tekstowe 15"/>
          <p:cNvSpPr txBox="1"/>
          <p:nvPr/>
        </p:nvSpPr>
        <p:spPr>
          <a:xfrm>
            <a:off x="4144616" y="9169590"/>
            <a:ext cx="26746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  <a:latin typeface="+mj-lt"/>
              </a:rPr>
              <a:t>www.kosmetyki-detergenty.pl</a:t>
            </a:r>
            <a:endParaRPr lang="en-GB" sz="16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3" name="Obraz 22" descr="Obraz zawierający zrzut ekranu&#10;&#10;Opis wygenerowany przy wysokim poziomie pewności">
            <a:extLst>
              <a:ext uri="{FF2B5EF4-FFF2-40B4-BE49-F238E27FC236}">
                <a16:creationId xmlns:a16="http://schemas.microsoft.com/office/drawing/2014/main" id="{B447444A-A094-44DA-9583-2186C535B22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884" y="7825165"/>
            <a:ext cx="1675732" cy="931221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DA104FA5-4B2C-445E-B404-13B3E5BB99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778" y="7754447"/>
            <a:ext cx="2023886" cy="1072659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69BCBB34-3C8A-42DF-B931-C1FFD71F7B9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532" y="8071219"/>
            <a:ext cx="2304809" cy="450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241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rostokąt 28"/>
          <p:cNvSpPr/>
          <p:nvPr/>
        </p:nvSpPr>
        <p:spPr>
          <a:xfrm>
            <a:off x="0" y="9175825"/>
            <a:ext cx="6858000" cy="341689"/>
          </a:xfrm>
          <a:prstGeom prst="rect">
            <a:avLst/>
          </a:prstGeom>
          <a:solidFill>
            <a:srgbClr val="C63E97"/>
          </a:solidFill>
          <a:ln>
            <a:solidFill>
              <a:srgbClr val="C63E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33" name="Obraz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778" y="125967"/>
            <a:ext cx="1256137" cy="665753"/>
          </a:xfrm>
          <a:prstGeom prst="rect">
            <a:avLst/>
          </a:prstGeom>
        </p:spPr>
      </p:pic>
      <p:graphicFrame>
        <p:nvGraphicFramePr>
          <p:cNvPr id="21" name="Tabela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6802997"/>
              </p:ext>
            </p:extLst>
          </p:nvPr>
        </p:nvGraphicFramePr>
        <p:xfrm>
          <a:off x="473794" y="1335420"/>
          <a:ext cx="5910411" cy="77990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78155">
                  <a:extLst>
                    <a:ext uri="{9D8B030D-6E8A-4147-A177-3AD203B41FA5}">
                      <a16:colId xmlns:a16="http://schemas.microsoft.com/office/drawing/2014/main" val="2254989972"/>
                    </a:ext>
                  </a:extLst>
                </a:gridCol>
                <a:gridCol w="4732256">
                  <a:extLst>
                    <a:ext uri="{9D8B030D-6E8A-4147-A177-3AD203B41FA5}">
                      <a16:colId xmlns:a16="http://schemas.microsoft.com/office/drawing/2014/main" val="14552049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b="0" i="0" dirty="0">
                          <a:solidFill>
                            <a:srgbClr val="2A4881"/>
                          </a:solidFill>
                          <a:latin typeface="+mj-lt"/>
                        </a:rPr>
                        <a:t>9:00 – 9:30</a:t>
                      </a: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b="0" i="0" dirty="0">
                          <a:solidFill>
                            <a:srgbClr val="2A4881"/>
                          </a:solidFill>
                          <a:latin typeface="+mj-lt"/>
                        </a:rPr>
                        <a:t>REJESTRACJA</a:t>
                      </a:r>
                      <a:r>
                        <a:rPr lang="pl-PL" sz="1400" b="0" i="0" baseline="0" dirty="0">
                          <a:solidFill>
                            <a:srgbClr val="2A4881"/>
                          </a:solidFill>
                          <a:latin typeface="+mj-lt"/>
                        </a:rPr>
                        <a:t> I PORANNA KAWA</a:t>
                      </a:r>
                      <a:endParaRPr lang="pl-PL" sz="1400" b="0" i="0" dirty="0">
                        <a:solidFill>
                          <a:srgbClr val="2A488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936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b="0" i="0" dirty="0">
                          <a:solidFill>
                            <a:srgbClr val="2A4881"/>
                          </a:solidFill>
                          <a:latin typeface="+mj-lt"/>
                        </a:rPr>
                        <a:t>9:30 – 9:45</a:t>
                      </a: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defTabSz="6858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kumimoji="0" lang="pl-P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A4881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Ustawa o produktach kosmetycznych – nadchodzą ważne zmiany dla branży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46BB4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dr Anna Oborska, Dyrektor Generalny Polskiego Stowarzyszenia Przemysłu Kosmetycznego i Detergentowego</a:t>
                      </a: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133956"/>
                  </a:ext>
                </a:extLst>
              </a:tr>
              <a:tr h="404536">
                <a:tc>
                  <a:txBody>
                    <a:bodyPr/>
                    <a:lstStyle/>
                    <a:p>
                      <a:pPr algn="ctr"/>
                      <a:r>
                        <a:rPr lang="pl-PL" sz="1400" b="0" i="0" dirty="0">
                          <a:solidFill>
                            <a:srgbClr val="2A4881"/>
                          </a:solidFill>
                          <a:latin typeface="+mj-lt"/>
                        </a:rPr>
                        <a:t>9:45 – 10:20</a:t>
                      </a: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defTabSz="6858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kumimoji="0" lang="pl-P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A4881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Nowe obowiązki dla przedsiębiorców i wysokie kary </a:t>
                      </a:r>
                    </a:p>
                    <a:p>
                      <a:pPr marL="0" lvl="0" indent="0" algn="l" defTabSz="6858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kumimoji="0" lang="pl-P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A4881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– ustawa o produktach kosmetycznych</a:t>
                      </a:r>
                    </a:p>
                    <a:p>
                      <a:r>
                        <a:rPr kumimoji="0" lang="pl-P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46BB4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Beata Kowalczyk, Kierownik ds.. Technicznych i Legislacyjnych, Polskie Stowarzyszenie Przemysłu Kosmetycznego i Detergentowego</a:t>
                      </a: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011177"/>
                  </a:ext>
                </a:extLst>
              </a:tr>
              <a:tr h="404536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rgbClr val="2A4881"/>
                          </a:solidFill>
                          <a:latin typeface="+mj-lt"/>
                          <a:ea typeface="+mn-ea"/>
                          <a:cs typeface="+mn-cs"/>
                        </a:rPr>
                        <a:t>10:20 – 11:10</a:t>
                      </a:r>
                    </a:p>
                    <a:p>
                      <a:pPr algn="ctr"/>
                      <a:endParaRPr lang="pl-PL" sz="1400" b="0" i="0" dirty="0">
                        <a:solidFill>
                          <a:srgbClr val="2A488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A4881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Przegląd najważniejszych zmian w prawie kosmetycznym:</a:t>
                      </a:r>
                    </a:p>
                    <a:p>
                      <a:pPr marL="285750" lvl="0" indent="-2857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pl-P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A4881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Kurczące się portfolio konserwantów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pl-P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A4881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Mikroplastiki</a:t>
                      </a:r>
                    </a:p>
                    <a:p>
                      <a:pPr marL="285750" lvl="0" indent="-285750" algn="l" defTabSz="6858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kumimoji="0" lang="pl-P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A4881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Deklaracje marketingowe „</a:t>
                      </a:r>
                      <a:r>
                        <a:rPr kumimoji="0" lang="pl-P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A4881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free</a:t>
                      </a:r>
                      <a:r>
                        <a:rPr kumimoji="0" lang="pl-P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A4881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 from” i „hipoalergiczny”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46BB4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Beata Kowalczyk, Kierownik ds.. Technicznych i Legislacyjnych, Polskie Stowarzyszenie Przemysłu Kosmetycznego i Detergentowego</a:t>
                      </a: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069434"/>
                  </a:ext>
                </a:extLst>
              </a:tr>
              <a:tr h="311272">
                <a:tc>
                  <a:txBody>
                    <a:bodyPr/>
                    <a:lstStyle/>
                    <a:p>
                      <a:pPr algn="ctr"/>
                      <a:r>
                        <a:rPr lang="pl-PL" sz="1400" b="0" i="0" dirty="0">
                          <a:solidFill>
                            <a:srgbClr val="2A4881"/>
                          </a:solidFill>
                          <a:latin typeface="+mj-lt"/>
                        </a:rPr>
                        <a:t>11:10 - 11:30</a:t>
                      </a: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kumimoji="0" lang="pl-P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A4881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PRZERWA KAWOWA</a:t>
                      </a:r>
                      <a:endParaRPr kumimoji="0" lang="pl-PL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446BB4"/>
                        </a:solidFill>
                        <a:effectLst/>
                        <a:latin typeface="+mj-lt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5469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400" b="0" i="0" dirty="0">
                          <a:solidFill>
                            <a:srgbClr val="2A4881"/>
                          </a:solidFill>
                          <a:latin typeface="+mj-lt"/>
                        </a:rPr>
                        <a:t>11:30 – 12:00</a:t>
                      </a: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kumimoji="0" lang="pl-P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A4881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Biodostępność składników czynnych, a ich aktywność kosmetyczna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46BB4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dr Anna Oborska, Dyrektor Generalny Polskiego Stowarzyszenia Przemysłu Kosmetycznego i Detergentowego</a:t>
                      </a: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96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l-PL" sz="1400" b="0" i="0" dirty="0">
                          <a:solidFill>
                            <a:srgbClr val="2A4881"/>
                          </a:solidFill>
                          <a:latin typeface="+mj-lt"/>
                        </a:rPr>
                        <a:t>12:00 – 12:40</a:t>
                      </a: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kumimoji="0" lang="pl-P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A4881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Składniki pochodzenia naturalnego i ich zastosowanie we współczesnej kosmetyce</a:t>
                      </a:r>
                    </a:p>
                    <a:p>
                      <a:pPr marL="0" algn="l" defTabSz="685800" rtl="0" eaLnBrk="1" latinLnBrk="0" hangingPunct="1"/>
                      <a:r>
                        <a:rPr kumimoji="0" lang="pl-P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46BB4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dr Anna Oborska, Dyrektor Generalny Polskiego Stowarzyszenia Przemysłu Kosmetycznego i Detergentowego</a:t>
                      </a: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905385"/>
                  </a:ext>
                </a:extLst>
              </a:tr>
              <a:tr h="319913">
                <a:tc>
                  <a:txBody>
                    <a:bodyPr/>
                    <a:lstStyle/>
                    <a:p>
                      <a:pPr algn="r"/>
                      <a:r>
                        <a:rPr lang="pl-PL" sz="1400" b="0" i="0" dirty="0">
                          <a:solidFill>
                            <a:srgbClr val="2A4881"/>
                          </a:solidFill>
                          <a:latin typeface="+mj-lt"/>
                        </a:rPr>
                        <a:t>12:40 – 13:30</a:t>
                      </a: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b="0" i="0" dirty="0">
                          <a:solidFill>
                            <a:srgbClr val="2A4881"/>
                          </a:solidFill>
                          <a:latin typeface="+mj-lt"/>
                        </a:rPr>
                        <a:t>LUNCH</a:t>
                      </a: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261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l-PL" sz="1400" b="0" i="0" dirty="0">
                          <a:solidFill>
                            <a:srgbClr val="2A4881"/>
                          </a:solidFill>
                          <a:latin typeface="+mj-lt"/>
                        </a:rPr>
                        <a:t>13:30</a:t>
                      </a:r>
                      <a:r>
                        <a:rPr lang="pl-PL" sz="1400" b="0" i="0" baseline="0" dirty="0">
                          <a:solidFill>
                            <a:srgbClr val="2A4881"/>
                          </a:solidFill>
                          <a:latin typeface="+mj-lt"/>
                        </a:rPr>
                        <a:t> – 14:00</a:t>
                      </a:r>
                      <a:endParaRPr lang="pl-PL" sz="1400" b="0" i="0" dirty="0">
                        <a:solidFill>
                          <a:srgbClr val="2A488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A4881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Psychologia w kosmetyce </a:t>
                      </a:r>
                    </a:p>
                    <a:p>
                      <a:pPr marL="0" algn="l" defTabSz="685800" rtl="0" eaLnBrk="1" latinLnBrk="0" hangingPunct="1"/>
                      <a:r>
                        <a:rPr kumimoji="0" lang="pl-P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46BB4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Barbara Orzechowska, </a:t>
                      </a:r>
                      <a:r>
                        <a:rPr kumimoji="0" lang="pl-PL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446BB4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SkinLab</a:t>
                      </a:r>
                      <a:r>
                        <a:rPr kumimoji="0" lang="pl-P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46BB4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 International sp. z o.o.</a:t>
                      </a: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779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l-PL" sz="1400" b="0" i="0" dirty="0">
                          <a:solidFill>
                            <a:srgbClr val="2A4881"/>
                          </a:solidFill>
                          <a:latin typeface="+mj-lt"/>
                        </a:rPr>
                        <a:t>14:00 – 14:30</a:t>
                      </a: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pl-PL" sz="1400" b="0" i="0" kern="1200" dirty="0">
                          <a:solidFill>
                            <a:srgbClr val="2A4881"/>
                          </a:solidFill>
                          <a:latin typeface="+mj-lt"/>
                          <a:ea typeface="+mn-ea"/>
                          <a:cs typeface="+mn-cs"/>
                        </a:rPr>
                        <a:t>Jak poprawnie przeprowadzić ewaluację kosmetyku?</a:t>
                      </a:r>
                    </a:p>
                    <a:p>
                      <a:pPr marL="0" algn="l" defTabSz="685800" rtl="0" eaLnBrk="1" latinLnBrk="0" hangingPunct="1"/>
                      <a:r>
                        <a:rPr kumimoji="0" lang="pl-P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46BB4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dr Arletta </a:t>
                      </a:r>
                      <a:r>
                        <a:rPr kumimoji="0" lang="pl-PL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446BB4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Weryńska</a:t>
                      </a:r>
                      <a:r>
                        <a:rPr kumimoji="0" lang="pl-P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46BB4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  <a:r>
                        <a:rPr kumimoji="0" lang="pl-PL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446BB4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SkinLab</a:t>
                      </a:r>
                      <a:r>
                        <a:rPr kumimoji="0" lang="pl-P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46BB4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 International sp. z o.o.</a:t>
                      </a: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1796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l-PL" sz="1400" b="0" i="0" dirty="0">
                          <a:solidFill>
                            <a:srgbClr val="2A4881"/>
                          </a:solidFill>
                          <a:latin typeface="+mj-lt"/>
                        </a:rPr>
                        <a:t>14:30 – 15:00</a:t>
                      </a: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pl-PL" sz="1400" b="0" i="0" kern="1200" dirty="0">
                          <a:solidFill>
                            <a:srgbClr val="2A4881"/>
                          </a:solidFill>
                          <a:latin typeface="+mj-lt"/>
                          <a:ea typeface="+mn-ea"/>
                          <a:cs typeface="+mn-cs"/>
                        </a:rPr>
                        <a:t>Kosmetyki XXI wieku</a:t>
                      </a:r>
                    </a:p>
                    <a:p>
                      <a:pPr marL="0" algn="l" defTabSz="685800" rtl="0" eaLnBrk="1" latinLnBrk="0" hangingPunct="1"/>
                      <a:r>
                        <a:rPr kumimoji="0" lang="pl-P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46BB4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lek. med. Mateusz Nawrocki, </a:t>
                      </a:r>
                      <a:r>
                        <a:rPr kumimoji="0" lang="pl-PL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446BB4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SkinLab</a:t>
                      </a:r>
                      <a:r>
                        <a:rPr kumimoji="0" lang="pl-P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46BB4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 International sp. z o.o. </a:t>
                      </a: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989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l-PL" sz="1400" b="0" i="0" dirty="0">
                          <a:solidFill>
                            <a:srgbClr val="2A4881"/>
                          </a:solidFill>
                          <a:latin typeface="+mj-lt"/>
                        </a:rPr>
                        <a:t>15:00 – 15:45</a:t>
                      </a: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pl-PL" sz="1400" b="0" i="0" kern="1200" dirty="0">
                          <a:solidFill>
                            <a:srgbClr val="2A4881"/>
                          </a:solidFill>
                          <a:latin typeface="+mj-lt"/>
                          <a:ea typeface="+mn-ea"/>
                          <a:cs typeface="+mn-cs"/>
                        </a:rPr>
                        <a:t>Peptydy - nowa generacja środków przeciwstarzeniowych</a:t>
                      </a:r>
                    </a:p>
                    <a:p>
                      <a:pPr marL="0" algn="l" defTabSz="685800" rtl="0" eaLnBrk="1" latinLnBrk="0" hangingPunct="1"/>
                      <a:r>
                        <a:rPr kumimoji="0" lang="pl-P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46BB4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Alfa </a:t>
                      </a:r>
                      <a:r>
                        <a:rPr kumimoji="0" lang="pl-PL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446BB4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Sagittarius</a:t>
                      </a:r>
                      <a:r>
                        <a:rPr kumimoji="0" lang="pl-PL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446BB4"/>
                          </a:solidFill>
                          <a:effectLst/>
                          <a:latin typeface="+mj-lt"/>
                          <a:ea typeface="+mn-ea"/>
                          <a:cs typeface="Tahoma" panose="020B0604030504040204" pitchFamily="34" charset="0"/>
                        </a:rPr>
                        <a:t>, wykładowca do potwierdzenia</a:t>
                      </a:r>
                    </a:p>
                  </a:txBody>
                  <a:tcPr>
                    <a:lnL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A488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211870"/>
                  </a:ext>
                </a:extLst>
              </a:tr>
            </a:tbl>
          </a:graphicData>
        </a:graphic>
      </p:graphicFrame>
      <p:sp>
        <p:nvSpPr>
          <p:cNvPr id="11" name="pole tekstowe 10"/>
          <p:cNvSpPr txBox="1"/>
          <p:nvPr/>
        </p:nvSpPr>
        <p:spPr>
          <a:xfrm>
            <a:off x="4144616" y="9169590"/>
            <a:ext cx="26746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  <a:latin typeface="+mj-lt"/>
              </a:rPr>
              <a:t>www.kosmetyki-detergenty.pl</a:t>
            </a:r>
            <a:endParaRPr lang="en-GB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F28159DF-7C60-4E19-A6AC-BD19AEED768C}"/>
              </a:ext>
            </a:extLst>
          </p:cNvPr>
          <p:cNvSpPr/>
          <p:nvPr/>
        </p:nvSpPr>
        <p:spPr>
          <a:xfrm>
            <a:off x="0" y="1239578"/>
            <a:ext cx="6858000" cy="45719"/>
          </a:xfrm>
          <a:prstGeom prst="rect">
            <a:avLst/>
          </a:prstGeom>
          <a:solidFill>
            <a:srgbClr val="C63E97"/>
          </a:solidFill>
          <a:ln>
            <a:solidFill>
              <a:srgbClr val="C63E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DAC4CD94-7F27-416E-A94D-AD75461DE5DA}"/>
              </a:ext>
            </a:extLst>
          </p:cNvPr>
          <p:cNvSpPr txBox="1"/>
          <p:nvPr/>
        </p:nvSpPr>
        <p:spPr>
          <a:xfrm>
            <a:off x="3640948" y="716769"/>
            <a:ext cx="29109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b="1" dirty="0">
                <a:solidFill>
                  <a:srgbClr val="C63E97"/>
                </a:solidFill>
                <a:latin typeface="+mj-lt"/>
              </a:rPr>
              <a:t>PROGRAM SZKOLENIA</a:t>
            </a:r>
            <a:endParaRPr lang="en-GB" sz="2400" b="1" dirty="0">
              <a:solidFill>
                <a:srgbClr val="C63E97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6695621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2682</TotalTime>
  <Words>346</Words>
  <Application>Microsoft Office PowerPoint</Application>
  <PresentationFormat>Papier A4 (210x297 mm)</PresentationFormat>
  <Paragraphs>64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Tahoma</vt:lpstr>
      <vt:lpstr>Motyw pakietu Office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Agnieszka1974</dc:creator>
  <cp:lastModifiedBy>Anna Oborska</cp:lastModifiedBy>
  <cp:revision>107</cp:revision>
  <cp:lastPrinted>2018-02-20T11:29:08Z</cp:lastPrinted>
  <dcterms:created xsi:type="dcterms:W3CDTF">2016-03-30T14:13:25Z</dcterms:created>
  <dcterms:modified xsi:type="dcterms:W3CDTF">2018-02-20T14:16:16Z</dcterms:modified>
</cp:coreProperties>
</file>